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26" r:id="rId3"/>
    <p:sldId id="327" r:id="rId4"/>
    <p:sldId id="336" r:id="rId5"/>
    <p:sldId id="301" r:id="rId6"/>
    <p:sldId id="302" r:id="rId7"/>
    <p:sldId id="303" r:id="rId8"/>
    <p:sldId id="312" r:id="rId9"/>
    <p:sldId id="311" r:id="rId10"/>
    <p:sldId id="304" r:id="rId11"/>
    <p:sldId id="305" r:id="rId12"/>
    <p:sldId id="313" r:id="rId13"/>
    <p:sldId id="314" r:id="rId14"/>
    <p:sldId id="306" r:id="rId15"/>
    <p:sldId id="307" r:id="rId16"/>
    <p:sldId id="308" r:id="rId17"/>
    <p:sldId id="309" r:id="rId18"/>
    <p:sldId id="310" r:id="rId19"/>
    <p:sldId id="315" r:id="rId20"/>
    <p:sldId id="316" r:id="rId21"/>
  </p:sldIdLst>
  <p:sldSz cx="12192000" cy="6858000"/>
  <p:notesSz cx="6997700" cy="9283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69" d="100"/>
          <a:sy n="69" d="100"/>
        </p:scale>
        <p:origin x="780" y="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5466631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852265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062609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988679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079501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6879135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28651950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976614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1745883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1743729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4037860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522923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2363706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2651883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4271191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A3EE975-BE05-4954-95B7-222CBFE02A65}" type="datetimeFigureOut">
              <a:rPr lang="en-CA" smtClean="0"/>
              <a:pPr/>
              <a:t>2018-10-03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1338934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A3EE975-BE05-4954-95B7-222CBFE02A65}" type="datetimeFigureOut">
              <a:rPr lang="en-CA" smtClean="0"/>
              <a:pPr/>
              <a:t>2018-10-03</a:t>
            </a:fld>
            <a:endParaRPr lang="en-C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15E54C7-A28F-4ED4-836F-D76E2FDBCDC8}" type="slidenum">
              <a:rPr lang="en-CA" smtClean="0"/>
              <a:pPr/>
              <a:t>‹#›</a:t>
            </a:fld>
            <a:endParaRPr lang="en-CA"/>
          </a:p>
        </p:txBody>
      </p:sp>
    </p:spTree>
    <p:extLst>
      <p:ext uri="{BB962C8B-B14F-4D97-AF65-F5344CB8AC3E}">
        <p14:creationId xmlns:p14="http://schemas.microsoft.com/office/powerpoint/2010/main" val="4458394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youtube.com/watch?v=if_pyx5dm9Y"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a:t>WGST 100-991: Introduction to Women’s and Gender Studies</a:t>
            </a:r>
          </a:p>
        </p:txBody>
      </p:sp>
      <p:sp>
        <p:nvSpPr>
          <p:cNvPr id="3" name="Subtitle 2"/>
          <p:cNvSpPr>
            <a:spLocks noGrp="1"/>
          </p:cNvSpPr>
          <p:nvPr>
            <p:ph type="subTitle" idx="1"/>
          </p:nvPr>
        </p:nvSpPr>
        <p:spPr/>
        <p:txBody>
          <a:bodyPr/>
          <a:lstStyle/>
          <a:p>
            <a:r>
              <a:rPr lang="en-CA" dirty="0"/>
              <a:t>Week 5: Wednesday, Oct. 3/18</a:t>
            </a:r>
          </a:p>
          <a:p>
            <a:r>
              <a:rPr lang="en-CA" dirty="0"/>
              <a:t>Construction of Sex and Gender: Feminism and </a:t>
            </a:r>
            <a:r>
              <a:rPr lang="en-CA"/>
              <a:t>the Waves Part I</a:t>
            </a:r>
            <a:endParaRPr lang="en-CA" dirty="0"/>
          </a:p>
        </p:txBody>
      </p:sp>
    </p:spTree>
    <p:extLst>
      <p:ext uri="{BB962C8B-B14F-4D97-AF65-F5344CB8AC3E}">
        <p14:creationId xmlns:p14="http://schemas.microsoft.com/office/powerpoint/2010/main" val="3545548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66921-327C-4FDD-893E-5152C9819CC3}"/>
              </a:ext>
            </a:extLst>
          </p:cNvPr>
          <p:cNvSpPr>
            <a:spLocks noGrp="1"/>
          </p:cNvSpPr>
          <p:nvPr>
            <p:ph type="title"/>
          </p:nvPr>
        </p:nvSpPr>
        <p:spPr/>
        <p:txBody>
          <a:bodyPr/>
          <a:lstStyle/>
          <a:p>
            <a:r>
              <a:rPr lang="en-US" dirty="0"/>
              <a:t>First Wave in Canada: The Right to Vote</a:t>
            </a:r>
            <a:endParaRPr lang="en-CA" dirty="0"/>
          </a:p>
        </p:txBody>
      </p:sp>
      <p:sp>
        <p:nvSpPr>
          <p:cNvPr id="3" name="Content Placeholder 2">
            <a:extLst>
              <a:ext uri="{FF2B5EF4-FFF2-40B4-BE49-F238E27FC236}">
                <a16:creationId xmlns:a16="http://schemas.microsoft.com/office/drawing/2014/main" id="{9CB6FFBD-2F74-4390-8E52-1B24E72043D5}"/>
              </a:ext>
            </a:extLst>
          </p:cNvPr>
          <p:cNvSpPr>
            <a:spLocks noGrp="1"/>
          </p:cNvSpPr>
          <p:nvPr>
            <p:ph idx="1"/>
          </p:nvPr>
        </p:nvSpPr>
        <p:spPr/>
        <p:txBody>
          <a:bodyPr/>
          <a:lstStyle/>
          <a:p>
            <a:r>
              <a:rPr lang="en-US" dirty="0"/>
              <a:t>Also called the suffrage movement.</a:t>
            </a:r>
          </a:p>
          <a:p>
            <a:r>
              <a:rPr lang="en-US" dirty="0"/>
              <a:t>Based on the idea that political power resting solely on men has been somewhat of a social disaster.</a:t>
            </a:r>
          </a:p>
          <a:p>
            <a:r>
              <a:rPr lang="en-US" dirty="0"/>
              <a:t>Example: World War One.</a:t>
            </a:r>
          </a:p>
          <a:p>
            <a:r>
              <a:rPr lang="en-US" dirty="0"/>
              <a:t>Widows and unmarried women get the right to vote in municipal elections in Ontario-1884</a:t>
            </a:r>
          </a:p>
          <a:p>
            <a:r>
              <a:rPr lang="en-US" dirty="0"/>
              <a:t>Saskatchewan in 1916</a:t>
            </a:r>
          </a:p>
          <a:p>
            <a:r>
              <a:rPr lang="en-US" dirty="0"/>
              <a:t>Military Voters Act 1917</a:t>
            </a:r>
          </a:p>
          <a:p>
            <a:r>
              <a:rPr lang="en-US" dirty="0"/>
              <a:t>Full franchise 1919</a:t>
            </a:r>
          </a:p>
          <a:p>
            <a:endParaRPr lang="en-CA" dirty="0"/>
          </a:p>
        </p:txBody>
      </p:sp>
    </p:spTree>
    <p:extLst>
      <p:ext uri="{BB962C8B-B14F-4D97-AF65-F5344CB8AC3E}">
        <p14:creationId xmlns:p14="http://schemas.microsoft.com/office/powerpoint/2010/main" val="2916910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7C071-100F-47C8-ABD2-AD89CF69AE1B}"/>
              </a:ext>
            </a:extLst>
          </p:cNvPr>
          <p:cNvSpPr>
            <a:spLocks noGrp="1"/>
          </p:cNvSpPr>
          <p:nvPr>
            <p:ph type="title"/>
          </p:nvPr>
        </p:nvSpPr>
        <p:spPr/>
        <p:txBody>
          <a:bodyPr/>
          <a:lstStyle/>
          <a:p>
            <a:r>
              <a:rPr lang="en-US" dirty="0"/>
              <a:t>First Wave in Canada: Women as “Persons”</a:t>
            </a:r>
            <a:endParaRPr lang="en-CA" dirty="0"/>
          </a:p>
        </p:txBody>
      </p:sp>
      <p:sp>
        <p:nvSpPr>
          <p:cNvPr id="3" name="Content Placeholder 2">
            <a:extLst>
              <a:ext uri="{FF2B5EF4-FFF2-40B4-BE49-F238E27FC236}">
                <a16:creationId xmlns:a16="http://schemas.microsoft.com/office/drawing/2014/main" id="{8203B506-ED9C-47D1-AB98-740F7768C53E}"/>
              </a:ext>
            </a:extLst>
          </p:cNvPr>
          <p:cNvSpPr>
            <a:spLocks noGrp="1"/>
          </p:cNvSpPr>
          <p:nvPr>
            <p:ph idx="1"/>
          </p:nvPr>
        </p:nvSpPr>
        <p:spPr/>
        <p:txBody>
          <a:bodyPr/>
          <a:lstStyle/>
          <a:p>
            <a:r>
              <a:rPr lang="en-US" dirty="0"/>
              <a:t>The fight to be regarded as “persons” under the law</a:t>
            </a:r>
          </a:p>
          <a:p>
            <a:r>
              <a:rPr lang="en-US" dirty="0"/>
              <a:t>BNA Act 1867 sec. 24</a:t>
            </a:r>
          </a:p>
          <a:p>
            <a:r>
              <a:rPr lang="en-US" dirty="0"/>
              <a:t>1928 Canadian Supreme Court says no</a:t>
            </a:r>
          </a:p>
          <a:p>
            <a:r>
              <a:rPr lang="en-US" dirty="0"/>
              <a:t>1929 Judicial Committee of the Privy Council says yes, calling any ruling otherwise “a barbaric practice from a bygone age.”</a:t>
            </a:r>
          </a:p>
          <a:p>
            <a:r>
              <a:rPr lang="en-US" dirty="0">
                <a:hlinkClick r:id="rId2"/>
              </a:rPr>
              <a:t>https://www.youtube.com/watch?v=if_pyx5dm9Y</a:t>
            </a:r>
            <a:endParaRPr lang="en-US" dirty="0"/>
          </a:p>
          <a:p>
            <a:endParaRPr lang="en-US" dirty="0"/>
          </a:p>
          <a:p>
            <a:endParaRPr lang="en-CA" dirty="0"/>
          </a:p>
        </p:txBody>
      </p:sp>
    </p:spTree>
    <p:extLst>
      <p:ext uri="{BB962C8B-B14F-4D97-AF65-F5344CB8AC3E}">
        <p14:creationId xmlns:p14="http://schemas.microsoft.com/office/powerpoint/2010/main" val="12647004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D6A10-C370-43B3-941F-0AEEE27DFEDD}"/>
              </a:ext>
            </a:extLst>
          </p:cNvPr>
          <p:cNvSpPr>
            <a:spLocks noGrp="1"/>
          </p:cNvSpPr>
          <p:nvPr>
            <p:ph type="title"/>
          </p:nvPr>
        </p:nvSpPr>
        <p:spPr/>
        <p:txBody>
          <a:bodyPr/>
          <a:lstStyle/>
          <a:p>
            <a:r>
              <a:rPr lang="en-US" dirty="0"/>
              <a:t>First Wave in Canada: Women as “Persons”</a:t>
            </a:r>
            <a:endParaRPr lang="en-CA" dirty="0"/>
          </a:p>
        </p:txBody>
      </p:sp>
      <p:pic>
        <p:nvPicPr>
          <p:cNvPr id="4" name="Content Placeholder 3">
            <a:extLst>
              <a:ext uri="{FF2B5EF4-FFF2-40B4-BE49-F238E27FC236}">
                <a16:creationId xmlns:a16="http://schemas.microsoft.com/office/drawing/2014/main" id="{AEAF44AE-3B01-4DA3-8C17-56097BFE7634}"/>
              </a:ext>
            </a:extLst>
          </p:cNvPr>
          <p:cNvPicPr>
            <a:picLocks noGrp="1" noChangeAspect="1"/>
          </p:cNvPicPr>
          <p:nvPr>
            <p:ph idx="1"/>
          </p:nvPr>
        </p:nvPicPr>
        <p:blipFill>
          <a:blip r:embed="rId2"/>
          <a:stretch>
            <a:fillRect/>
          </a:stretch>
        </p:blipFill>
        <p:spPr>
          <a:xfrm>
            <a:off x="677863" y="2297767"/>
            <a:ext cx="8596312" cy="3607079"/>
          </a:xfrm>
          <a:prstGeom prst="rect">
            <a:avLst/>
          </a:prstGeom>
        </p:spPr>
      </p:pic>
    </p:spTree>
    <p:extLst>
      <p:ext uri="{BB962C8B-B14F-4D97-AF65-F5344CB8AC3E}">
        <p14:creationId xmlns:p14="http://schemas.microsoft.com/office/powerpoint/2010/main" val="41399711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C5A02-F4BF-4F83-8B99-45AE1302453A}"/>
              </a:ext>
            </a:extLst>
          </p:cNvPr>
          <p:cNvSpPr>
            <a:spLocks noGrp="1"/>
          </p:cNvSpPr>
          <p:nvPr>
            <p:ph type="title"/>
          </p:nvPr>
        </p:nvSpPr>
        <p:spPr/>
        <p:txBody>
          <a:bodyPr/>
          <a:lstStyle/>
          <a:p>
            <a:r>
              <a:rPr lang="en-US" dirty="0"/>
              <a:t>First Wave in Canada: Women as “Persons”</a:t>
            </a:r>
            <a:endParaRPr lang="en-CA" dirty="0"/>
          </a:p>
        </p:txBody>
      </p:sp>
      <p:pic>
        <p:nvPicPr>
          <p:cNvPr id="4" name="Content Placeholder 3">
            <a:extLst>
              <a:ext uri="{FF2B5EF4-FFF2-40B4-BE49-F238E27FC236}">
                <a16:creationId xmlns:a16="http://schemas.microsoft.com/office/drawing/2014/main" id="{ED40AA05-9165-411F-B9D1-05BBD4890169}"/>
              </a:ext>
            </a:extLst>
          </p:cNvPr>
          <p:cNvPicPr>
            <a:picLocks noGrp="1" noChangeAspect="1"/>
          </p:cNvPicPr>
          <p:nvPr>
            <p:ph idx="1"/>
          </p:nvPr>
        </p:nvPicPr>
        <p:blipFill>
          <a:blip r:embed="rId2"/>
          <a:stretch>
            <a:fillRect/>
          </a:stretch>
        </p:blipFill>
        <p:spPr>
          <a:xfrm>
            <a:off x="787791" y="2278966"/>
            <a:ext cx="8384344" cy="4248443"/>
          </a:xfrm>
          <a:prstGeom prst="rect">
            <a:avLst/>
          </a:prstGeom>
        </p:spPr>
      </p:pic>
    </p:spTree>
    <p:extLst>
      <p:ext uri="{BB962C8B-B14F-4D97-AF65-F5344CB8AC3E}">
        <p14:creationId xmlns:p14="http://schemas.microsoft.com/office/powerpoint/2010/main" val="22280680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777F5-C8D9-4594-83B3-F654366CF152}"/>
              </a:ext>
            </a:extLst>
          </p:cNvPr>
          <p:cNvSpPr>
            <a:spLocks noGrp="1"/>
          </p:cNvSpPr>
          <p:nvPr>
            <p:ph type="title"/>
          </p:nvPr>
        </p:nvSpPr>
        <p:spPr/>
        <p:txBody>
          <a:bodyPr/>
          <a:lstStyle/>
          <a:p>
            <a:r>
              <a:rPr lang="en-CA" dirty="0"/>
              <a:t>First Wave in Canada: Critique</a:t>
            </a:r>
          </a:p>
        </p:txBody>
      </p:sp>
      <p:sp>
        <p:nvSpPr>
          <p:cNvPr id="3" name="Content Placeholder 2">
            <a:extLst>
              <a:ext uri="{FF2B5EF4-FFF2-40B4-BE49-F238E27FC236}">
                <a16:creationId xmlns:a16="http://schemas.microsoft.com/office/drawing/2014/main" id="{B1A96E96-0FDC-4BA5-BCD4-A24452DC38C9}"/>
              </a:ext>
            </a:extLst>
          </p:cNvPr>
          <p:cNvSpPr>
            <a:spLocks noGrp="1"/>
          </p:cNvSpPr>
          <p:nvPr>
            <p:ph idx="1"/>
          </p:nvPr>
        </p:nvSpPr>
        <p:spPr/>
        <p:txBody>
          <a:bodyPr/>
          <a:lstStyle/>
          <a:p>
            <a:r>
              <a:rPr lang="en-US" dirty="0"/>
              <a:t>What are some weaknesses or critiques of this first wave?</a:t>
            </a:r>
          </a:p>
          <a:p>
            <a:endParaRPr lang="en-CA" dirty="0"/>
          </a:p>
        </p:txBody>
      </p:sp>
    </p:spTree>
    <p:extLst>
      <p:ext uri="{BB962C8B-B14F-4D97-AF65-F5344CB8AC3E}">
        <p14:creationId xmlns:p14="http://schemas.microsoft.com/office/powerpoint/2010/main" val="1824239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86D26-BEB4-412E-82CC-9D5EFA864124}"/>
              </a:ext>
            </a:extLst>
          </p:cNvPr>
          <p:cNvSpPr>
            <a:spLocks noGrp="1"/>
          </p:cNvSpPr>
          <p:nvPr>
            <p:ph type="title"/>
          </p:nvPr>
        </p:nvSpPr>
        <p:spPr/>
        <p:txBody>
          <a:bodyPr/>
          <a:lstStyle/>
          <a:p>
            <a:r>
              <a:rPr lang="en-US" dirty="0"/>
              <a:t>Second Wave of Feminism</a:t>
            </a:r>
            <a:endParaRPr lang="en-CA" dirty="0"/>
          </a:p>
        </p:txBody>
      </p:sp>
      <p:sp>
        <p:nvSpPr>
          <p:cNvPr id="3" name="Content Placeholder 2">
            <a:extLst>
              <a:ext uri="{FF2B5EF4-FFF2-40B4-BE49-F238E27FC236}">
                <a16:creationId xmlns:a16="http://schemas.microsoft.com/office/drawing/2014/main" id="{F803021B-16EE-4411-A1F8-9D6C7976B2AC}"/>
              </a:ext>
            </a:extLst>
          </p:cNvPr>
          <p:cNvSpPr>
            <a:spLocks noGrp="1"/>
          </p:cNvSpPr>
          <p:nvPr>
            <p:ph idx="1"/>
          </p:nvPr>
        </p:nvSpPr>
        <p:spPr/>
        <p:txBody>
          <a:bodyPr/>
          <a:lstStyle/>
          <a:p>
            <a:r>
              <a:rPr lang="en-US" dirty="0"/>
              <a:t>Emerged in the 1960’s.</a:t>
            </a:r>
          </a:p>
          <a:p>
            <a:r>
              <a:rPr lang="en-US" dirty="0"/>
              <a:t>Focused on:</a:t>
            </a:r>
          </a:p>
          <a:p>
            <a:r>
              <a:rPr lang="en-US" dirty="0"/>
              <a:t>1. equal opportunities</a:t>
            </a:r>
          </a:p>
          <a:p>
            <a:r>
              <a:rPr lang="en-US" dirty="0"/>
              <a:t>2. reproductive freedoms</a:t>
            </a:r>
          </a:p>
          <a:p>
            <a:r>
              <a:rPr lang="en-US" dirty="0"/>
              <a:t>3. solutions to violence</a:t>
            </a:r>
          </a:p>
          <a:p>
            <a:endParaRPr lang="en-CA" dirty="0"/>
          </a:p>
        </p:txBody>
      </p:sp>
    </p:spTree>
    <p:extLst>
      <p:ext uri="{BB962C8B-B14F-4D97-AF65-F5344CB8AC3E}">
        <p14:creationId xmlns:p14="http://schemas.microsoft.com/office/powerpoint/2010/main" val="12648165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1171D-FF19-4111-B631-864B8CA9CA43}"/>
              </a:ext>
            </a:extLst>
          </p:cNvPr>
          <p:cNvSpPr>
            <a:spLocks noGrp="1"/>
          </p:cNvSpPr>
          <p:nvPr>
            <p:ph type="title"/>
          </p:nvPr>
        </p:nvSpPr>
        <p:spPr/>
        <p:txBody>
          <a:bodyPr/>
          <a:lstStyle/>
          <a:p>
            <a:r>
              <a:rPr lang="en-US" dirty="0"/>
              <a:t>Second Wave of Feminism</a:t>
            </a:r>
            <a:endParaRPr lang="en-CA" dirty="0"/>
          </a:p>
        </p:txBody>
      </p:sp>
      <p:sp>
        <p:nvSpPr>
          <p:cNvPr id="3" name="Content Placeholder 2">
            <a:extLst>
              <a:ext uri="{FF2B5EF4-FFF2-40B4-BE49-F238E27FC236}">
                <a16:creationId xmlns:a16="http://schemas.microsoft.com/office/drawing/2014/main" id="{FDE59A58-B71B-47B6-82CA-4A7A5F2A87C8}"/>
              </a:ext>
            </a:extLst>
          </p:cNvPr>
          <p:cNvSpPr>
            <a:spLocks noGrp="1"/>
          </p:cNvSpPr>
          <p:nvPr>
            <p:ph idx="1"/>
          </p:nvPr>
        </p:nvSpPr>
        <p:spPr/>
        <p:txBody>
          <a:bodyPr/>
          <a:lstStyle/>
          <a:p>
            <a:r>
              <a:rPr lang="en-US" dirty="0"/>
              <a:t>All about an attempt to renegotiate the space between the public and the private.</a:t>
            </a:r>
          </a:p>
          <a:p>
            <a:r>
              <a:rPr lang="en-US" dirty="0"/>
              <a:t>Some aspects of private life should be beyond political and legal action.</a:t>
            </a:r>
          </a:p>
          <a:p>
            <a:r>
              <a:rPr lang="en-US" dirty="0"/>
              <a:t>Separate but equal spaces.</a:t>
            </a:r>
          </a:p>
          <a:p>
            <a:endParaRPr lang="en-CA" dirty="0"/>
          </a:p>
        </p:txBody>
      </p:sp>
    </p:spTree>
    <p:extLst>
      <p:ext uri="{BB962C8B-B14F-4D97-AF65-F5344CB8AC3E}">
        <p14:creationId xmlns:p14="http://schemas.microsoft.com/office/powerpoint/2010/main" val="3091764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7C64F-0C49-4C60-9DC1-3B99738CDA5C}"/>
              </a:ext>
            </a:extLst>
          </p:cNvPr>
          <p:cNvSpPr>
            <a:spLocks noGrp="1"/>
          </p:cNvSpPr>
          <p:nvPr>
            <p:ph type="title"/>
          </p:nvPr>
        </p:nvSpPr>
        <p:spPr/>
        <p:txBody>
          <a:bodyPr/>
          <a:lstStyle/>
          <a:p>
            <a:r>
              <a:rPr lang="en-US" dirty="0"/>
              <a:t>Second Wave of Feminism: Equal Opportunity</a:t>
            </a:r>
            <a:endParaRPr lang="en-CA" dirty="0"/>
          </a:p>
        </p:txBody>
      </p:sp>
      <p:sp>
        <p:nvSpPr>
          <p:cNvPr id="3" name="Content Placeholder 2">
            <a:extLst>
              <a:ext uri="{FF2B5EF4-FFF2-40B4-BE49-F238E27FC236}">
                <a16:creationId xmlns:a16="http://schemas.microsoft.com/office/drawing/2014/main" id="{B4577822-EF03-40A8-9B55-AD374E53BF9E}"/>
              </a:ext>
            </a:extLst>
          </p:cNvPr>
          <p:cNvSpPr>
            <a:spLocks noGrp="1"/>
          </p:cNvSpPr>
          <p:nvPr>
            <p:ph idx="1"/>
          </p:nvPr>
        </p:nvSpPr>
        <p:spPr/>
        <p:txBody>
          <a:bodyPr/>
          <a:lstStyle/>
          <a:p>
            <a:r>
              <a:rPr lang="en-US" dirty="0"/>
              <a:t>Women are now in the workforce in significant numbers.</a:t>
            </a:r>
          </a:p>
          <a:p>
            <a:r>
              <a:rPr lang="en-US" dirty="0"/>
              <a:t>But disparity in both job opportunity and pay are apparent.</a:t>
            </a:r>
          </a:p>
          <a:p>
            <a:r>
              <a:rPr lang="en-US" b="1" i="1" dirty="0"/>
              <a:t>Royal Commission on the Status of Women, 1970.</a:t>
            </a:r>
          </a:p>
          <a:p>
            <a:r>
              <a:rPr lang="en-US" dirty="0"/>
              <a:t>Commissioned by P.M. Pearson in 1967 with the mandate to view the inequality between men and women in Canadian society.</a:t>
            </a:r>
          </a:p>
          <a:p>
            <a:r>
              <a:rPr lang="en-US" dirty="0"/>
              <a:t>Comprised 5 women and 2 men, chaired by Florence Bird.</a:t>
            </a:r>
          </a:p>
          <a:p>
            <a:endParaRPr lang="en-CA" dirty="0"/>
          </a:p>
        </p:txBody>
      </p:sp>
    </p:spTree>
    <p:extLst>
      <p:ext uri="{BB962C8B-B14F-4D97-AF65-F5344CB8AC3E}">
        <p14:creationId xmlns:p14="http://schemas.microsoft.com/office/powerpoint/2010/main" val="42509465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AB781-EEBF-411C-9B73-96BF8A8366F1}"/>
              </a:ext>
            </a:extLst>
          </p:cNvPr>
          <p:cNvSpPr>
            <a:spLocks noGrp="1"/>
          </p:cNvSpPr>
          <p:nvPr>
            <p:ph type="title"/>
          </p:nvPr>
        </p:nvSpPr>
        <p:spPr/>
        <p:txBody>
          <a:bodyPr/>
          <a:lstStyle/>
          <a:p>
            <a:r>
              <a:rPr lang="en-US" dirty="0"/>
              <a:t>Second Wave of Feminism: Royal Commission on the Status of Women </a:t>
            </a:r>
            <a:endParaRPr lang="en-CA" dirty="0"/>
          </a:p>
        </p:txBody>
      </p:sp>
      <p:sp>
        <p:nvSpPr>
          <p:cNvPr id="3" name="Content Placeholder 2">
            <a:extLst>
              <a:ext uri="{FF2B5EF4-FFF2-40B4-BE49-F238E27FC236}">
                <a16:creationId xmlns:a16="http://schemas.microsoft.com/office/drawing/2014/main" id="{A60B8164-D08F-4B1D-83A5-B1756D56626C}"/>
              </a:ext>
            </a:extLst>
          </p:cNvPr>
          <p:cNvSpPr>
            <a:spLocks noGrp="1"/>
          </p:cNvSpPr>
          <p:nvPr>
            <p:ph idx="1"/>
          </p:nvPr>
        </p:nvSpPr>
        <p:spPr/>
        <p:txBody>
          <a:bodyPr/>
          <a:lstStyle/>
          <a:p>
            <a:r>
              <a:rPr lang="en-US" dirty="0"/>
              <a:t>Some facts reviewed by the Commission:</a:t>
            </a:r>
          </a:p>
          <a:p>
            <a:r>
              <a:rPr lang="en-US" dirty="0"/>
              <a:t>in 1970 only 3.9% of managers were women.</a:t>
            </a:r>
          </a:p>
          <a:p>
            <a:r>
              <a:rPr lang="en-US" dirty="0"/>
              <a:t>although 8 out of 10 provinces had equal-pay laws, women were still paid less than men for doing the same work.</a:t>
            </a:r>
          </a:p>
          <a:p>
            <a:r>
              <a:rPr lang="en-US" dirty="0"/>
              <a:t>two thirds of people that were on welfare were women.</a:t>
            </a:r>
          </a:p>
          <a:p>
            <a:endParaRPr lang="en-CA" dirty="0"/>
          </a:p>
        </p:txBody>
      </p:sp>
    </p:spTree>
    <p:extLst>
      <p:ext uri="{BB962C8B-B14F-4D97-AF65-F5344CB8AC3E}">
        <p14:creationId xmlns:p14="http://schemas.microsoft.com/office/powerpoint/2010/main" val="30447989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34F40-B5F8-4D6A-A062-2B05F4467C43}"/>
              </a:ext>
            </a:extLst>
          </p:cNvPr>
          <p:cNvSpPr>
            <a:spLocks noGrp="1"/>
          </p:cNvSpPr>
          <p:nvPr>
            <p:ph type="title"/>
          </p:nvPr>
        </p:nvSpPr>
        <p:spPr/>
        <p:txBody>
          <a:bodyPr/>
          <a:lstStyle/>
          <a:p>
            <a:r>
              <a:rPr lang="en-US" dirty="0"/>
              <a:t>Second Wave of Feminism: Royal Commission on the Status of Women </a:t>
            </a:r>
            <a:endParaRPr lang="en-CA" dirty="0"/>
          </a:p>
        </p:txBody>
      </p:sp>
      <p:sp>
        <p:nvSpPr>
          <p:cNvPr id="3" name="Content Placeholder 2">
            <a:extLst>
              <a:ext uri="{FF2B5EF4-FFF2-40B4-BE49-F238E27FC236}">
                <a16:creationId xmlns:a16="http://schemas.microsoft.com/office/drawing/2014/main" id="{DCBD96D1-842B-421A-A105-709FB9941B43}"/>
              </a:ext>
            </a:extLst>
          </p:cNvPr>
          <p:cNvSpPr>
            <a:spLocks noGrp="1"/>
          </p:cNvSpPr>
          <p:nvPr>
            <p:ph idx="1"/>
          </p:nvPr>
        </p:nvSpPr>
        <p:spPr/>
        <p:txBody>
          <a:bodyPr>
            <a:normAutofit fontScale="85000" lnSpcReduction="10000"/>
          </a:bodyPr>
          <a:lstStyle/>
          <a:p>
            <a:r>
              <a:rPr lang="en-US" dirty="0"/>
              <a:t>Recommendations:</a:t>
            </a:r>
          </a:p>
          <a:p>
            <a:r>
              <a:rPr lang="en-US" dirty="0"/>
              <a:t>"gender" and "marital status" be prohibited as grounds for discrimination by employers</a:t>
            </a:r>
          </a:p>
          <a:p>
            <a:r>
              <a:rPr lang="en-US" dirty="0"/>
              <a:t>training programs offered by the federal government be made more open to women</a:t>
            </a:r>
          </a:p>
          <a:p>
            <a:r>
              <a:rPr lang="en-US" dirty="0"/>
              <a:t>the federal government name more women judges to all courts within its jurisdiction</a:t>
            </a:r>
          </a:p>
          <a:p>
            <a:r>
              <a:rPr lang="en-US" dirty="0"/>
              <a:t>more qualified women from each province be appointed to the Senate as seats became vacant, until a more equitable balance between men and women were achieved</a:t>
            </a:r>
          </a:p>
          <a:p>
            <a:r>
              <a:rPr lang="en-US" dirty="0"/>
              <a:t>employed women be granted eighteen weeks of unemployment benefits for maternity leave.</a:t>
            </a:r>
          </a:p>
          <a:p>
            <a:r>
              <a:rPr lang="en-US" dirty="0"/>
              <a:t>Birth control</a:t>
            </a:r>
          </a:p>
          <a:p>
            <a:r>
              <a:rPr lang="en-US" dirty="0"/>
              <a:t>Pensions</a:t>
            </a:r>
          </a:p>
          <a:p>
            <a:r>
              <a:rPr lang="en-US" dirty="0"/>
              <a:t>Day care</a:t>
            </a:r>
          </a:p>
          <a:p>
            <a:r>
              <a:rPr lang="en-US" dirty="0"/>
              <a:t>Educational opportunities for women</a:t>
            </a:r>
          </a:p>
          <a:p>
            <a:endParaRPr lang="en-CA" dirty="0"/>
          </a:p>
        </p:txBody>
      </p:sp>
    </p:spTree>
    <p:extLst>
      <p:ext uri="{BB962C8B-B14F-4D97-AF65-F5344CB8AC3E}">
        <p14:creationId xmlns:p14="http://schemas.microsoft.com/office/powerpoint/2010/main" val="2560376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F3508-2A20-4428-8466-CFBE12C4E344}"/>
              </a:ext>
            </a:extLst>
          </p:cNvPr>
          <p:cNvSpPr>
            <a:spLocks noGrp="1"/>
          </p:cNvSpPr>
          <p:nvPr>
            <p:ph type="title"/>
          </p:nvPr>
        </p:nvSpPr>
        <p:spPr/>
        <p:txBody>
          <a:bodyPr/>
          <a:lstStyle/>
          <a:p>
            <a:r>
              <a:rPr lang="en-CA" dirty="0"/>
              <a:t>Recap-Feminist Theory</a:t>
            </a:r>
          </a:p>
        </p:txBody>
      </p:sp>
      <p:pic>
        <p:nvPicPr>
          <p:cNvPr id="4" name="Content Placeholder 3">
            <a:extLst>
              <a:ext uri="{FF2B5EF4-FFF2-40B4-BE49-F238E27FC236}">
                <a16:creationId xmlns:a16="http://schemas.microsoft.com/office/drawing/2014/main" id="{23F511A9-ADE6-4191-9385-2F132E29CDF3}"/>
              </a:ext>
            </a:extLst>
          </p:cNvPr>
          <p:cNvPicPr>
            <a:picLocks noGrp="1" noChangeAspect="1"/>
          </p:cNvPicPr>
          <p:nvPr>
            <p:ph idx="1"/>
          </p:nvPr>
        </p:nvPicPr>
        <p:blipFill>
          <a:blip r:embed="rId2"/>
          <a:stretch>
            <a:fillRect/>
          </a:stretch>
        </p:blipFill>
        <p:spPr>
          <a:xfrm>
            <a:off x="1957401" y="2160588"/>
            <a:ext cx="6037235" cy="3881437"/>
          </a:xfrm>
          <a:prstGeom prst="rect">
            <a:avLst/>
          </a:prstGeom>
        </p:spPr>
      </p:pic>
    </p:spTree>
    <p:extLst>
      <p:ext uri="{BB962C8B-B14F-4D97-AF65-F5344CB8AC3E}">
        <p14:creationId xmlns:p14="http://schemas.microsoft.com/office/powerpoint/2010/main" val="1205006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047FC-FEDC-4061-AA0C-1E6DA89164DA}"/>
              </a:ext>
            </a:extLst>
          </p:cNvPr>
          <p:cNvSpPr>
            <a:spLocks noGrp="1"/>
          </p:cNvSpPr>
          <p:nvPr>
            <p:ph type="title"/>
          </p:nvPr>
        </p:nvSpPr>
        <p:spPr/>
        <p:txBody>
          <a:bodyPr/>
          <a:lstStyle/>
          <a:p>
            <a:r>
              <a:rPr lang="en-US" dirty="0"/>
              <a:t>Second Wave of Feminism</a:t>
            </a:r>
            <a:endParaRPr lang="en-CA" dirty="0"/>
          </a:p>
        </p:txBody>
      </p:sp>
      <p:sp>
        <p:nvSpPr>
          <p:cNvPr id="3" name="Content Placeholder 2">
            <a:extLst>
              <a:ext uri="{FF2B5EF4-FFF2-40B4-BE49-F238E27FC236}">
                <a16:creationId xmlns:a16="http://schemas.microsoft.com/office/drawing/2014/main" id="{2FFF600C-9608-4E6A-BA69-CD03EBEDCE1D}"/>
              </a:ext>
            </a:extLst>
          </p:cNvPr>
          <p:cNvSpPr>
            <a:spLocks noGrp="1"/>
          </p:cNvSpPr>
          <p:nvPr>
            <p:ph idx="1"/>
          </p:nvPr>
        </p:nvSpPr>
        <p:spPr/>
        <p:txBody>
          <a:bodyPr/>
          <a:lstStyle/>
          <a:p>
            <a:r>
              <a:rPr lang="en-US" dirty="0"/>
              <a:t>National Action Committee on the Status of Women</a:t>
            </a:r>
          </a:p>
          <a:p>
            <a:r>
              <a:rPr lang="en-US" dirty="0"/>
              <a:t>Formed in 1972 as  a coalition of 23 different women’s groups as  a response to perceived federal inaction of the Royal Commission recommendations.</a:t>
            </a:r>
          </a:p>
          <a:p>
            <a:r>
              <a:rPr lang="en-US" dirty="0"/>
              <a:t>Becomes the “unofficial” voice of women in Canada.</a:t>
            </a:r>
          </a:p>
          <a:p>
            <a:r>
              <a:rPr lang="en-US" dirty="0"/>
              <a:t>Budget cutbacks in the 1980’s have now reduced their influence.</a:t>
            </a:r>
          </a:p>
          <a:p>
            <a:endParaRPr lang="en-CA" dirty="0"/>
          </a:p>
        </p:txBody>
      </p:sp>
    </p:spTree>
    <p:extLst>
      <p:ext uri="{BB962C8B-B14F-4D97-AF65-F5344CB8AC3E}">
        <p14:creationId xmlns:p14="http://schemas.microsoft.com/office/powerpoint/2010/main" val="3497497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08F00-A64E-436C-A2B5-B440FE05741B}"/>
              </a:ext>
            </a:extLst>
          </p:cNvPr>
          <p:cNvSpPr>
            <a:spLocks noGrp="1"/>
          </p:cNvSpPr>
          <p:nvPr>
            <p:ph type="title"/>
          </p:nvPr>
        </p:nvSpPr>
        <p:spPr/>
        <p:txBody>
          <a:bodyPr/>
          <a:lstStyle/>
          <a:p>
            <a:r>
              <a:rPr lang="en-US" dirty="0"/>
              <a:t>Recap-Feminist Theory</a:t>
            </a:r>
            <a:endParaRPr lang="en-CA" dirty="0"/>
          </a:p>
        </p:txBody>
      </p:sp>
      <p:sp>
        <p:nvSpPr>
          <p:cNvPr id="3" name="Content Placeholder 2">
            <a:extLst>
              <a:ext uri="{FF2B5EF4-FFF2-40B4-BE49-F238E27FC236}">
                <a16:creationId xmlns:a16="http://schemas.microsoft.com/office/drawing/2014/main" id="{27E81FA7-8568-426C-A9AA-0E23AF47AF49}"/>
              </a:ext>
            </a:extLst>
          </p:cNvPr>
          <p:cNvSpPr>
            <a:spLocks noGrp="1"/>
          </p:cNvSpPr>
          <p:nvPr>
            <p:ph idx="1"/>
          </p:nvPr>
        </p:nvSpPr>
        <p:spPr/>
        <p:txBody>
          <a:bodyPr/>
          <a:lstStyle/>
          <a:p>
            <a:r>
              <a:rPr lang="en-US" dirty="0"/>
              <a:t>Subset of Critical Theory</a:t>
            </a:r>
          </a:p>
          <a:p>
            <a:r>
              <a:rPr lang="en-US" dirty="0"/>
              <a:t>Patriarchy: the hierarchical organization of society, with males dominating most of the positions of power and wealth, while a disproportionate number of females fill subordinate positions with little wealth or control.</a:t>
            </a:r>
          </a:p>
          <a:p>
            <a:endParaRPr lang="en-CA" dirty="0"/>
          </a:p>
        </p:txBody>
      </p:sp>
    </p:spTree>
    <p:extLst>
      <p:ext uri="{BB962C8B-B14F-4D97-AF65-F5344CB8AC3E}">
        <p14:creationId xmlns:p14="http://schemas.microsoft.com/office/powerpoint/2010/main" val="1993435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Strands of Feminism</a:t>
            </a:r>
          </a:p>
        </p:txBody>
      </p:sp>
      <p:sp>
        <p:nvSpPr>
          <p:cNvPr id="3" name="Content Placeholder 2"/>
          <p:cNvSpPr>
            <a:spLocks noGrp="1"/>
          </p:cNvSpPr>
          <p:nvPr>
            <p:ph idx="1"/>
          </p:nvPr>
        </p:nvSpPr>
        <p:spPr/>
        <p:txBody>
          <a:bodyPr/>
          <a:lstStyle/>
          <a:p>
            <a:r>
              <a:rPr lang="en-US" dirty="0"/>
              <a:t>Liberal Feminism: equality of opportunity</a:t>
            </a:r>
          </a:p>
          <a:p>
            <a:r>
              <a:rPr lang="en-US" dirty="0"/>
              <a:t>Socialist Feminism: economic systems</a:t>
            </a:r>
          </a:p>
          <a:p>
            <a:r>
              <a:rPr lang="en-US" dirty="0"/>
              <a:t>Radical Feminism: power and oppression</a:t>
            </a:r>
          </a:p>
          <a:p>
            <a:r>
              <a:rPr lang="en-US" dirty="0"/>
              <a:t>Cultural Feminism: celebrating difference</a:t>
            </a:r>
          </a:p>
          <a:p>
            <a:endParaRPr lang="en-US" dirty="0"/>
          </a:p>
          <a:p>
            <a:endParaRPr lang="en-US" dirty="0"/>
          </a:p>
          <a:p>
            <a:endParaRPr lang="en-US" dirty="0"/>
          </a:p>
        </p:txBody>
      </p:sp>
    </p:spTree>
    <p:extLst>
      <p:ext uri="{BB962C8B-B14F-4D97-AF65-F5344CB8AC3E}">
        <p14:creationId xmlns:p14="http://schemas.microsoft.com/office/powerpoint/2010/main" val="23273250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063A0-8934-4BA0-8750-966B6714FA9F}"/>
              </a:ext>
            </a:extLst>
          </p:cNvPr>
          <p:cNvSpPr>
            <a:spLocks noGrp="1"/>
          </p:cNvSpPr>
          <p:nvPr>
            <p:ph type="title"/>
          </p:nvPr>
        </p:nvSpPr>
        <p:spPr/>
        <p:txBody>
          <a:bodyPr/>
          <a:lstStyle/>
          <a:p>
            <a:r>
              <a:rPr lang="en-US" dirty="0"/>
              <a:t>The Quick and Dirty Social History of Gender Relations</a:t>
            </a:r>
            <a:endParaRPr lang="en-CA" dirty="0"/>
          </a:p>
        </p:txBody>
      </p:sp>
      <p:sp>
        <p:nvSpPr>
          <p:cNvPr id="3" name="Content Placeholder 2">
            <a:extLst>
              <a:ext uri="{FF2B5EF4-FFF2-40B4-BE49-F238E27FC236}">
                <a16:creationId xmlns:a16="http://schemas.microsoft.com/office/drawing/2014/main" id="{287E5E90-FBBB-4315-AAC8-6210F2717E29}"/>
              </a:ext>
            </a:extLst>
          </p:cNvPr>
          <p:cNvSpPr>
            <a:spLocks noGrp="1"/>
          </p:cNvSpPr>
          <p:nvPr>
            <p:ph idx="1"/>
          </p:nvPr>
        </p:nvSpPr>
        <p:spPr/>
        <p:txBody>
          <a:bodyPr/>
          <a:lstStyle/>
          <a:p>
            <a:r>
              <a:rPr lang="en-US" dirty="0"/>
              <a:t>A Brief history of gender relations in Canada:</a:t>
            </a:r>
          </a:p>
          <a:p>
            <a:pPr lvl="1"/>
            <a:r>
              <a:rPr lang="en-US" dirty="0"/>
              <a:t>Pre-Industrial-before 1800’s</a:t>
            </a:r>
          </a:p>
          <a:p>
            <a:pPr lvl="1"/>
            <a:r>
              <a:rPr lang="en-US" dirty="0"/>
              <a:t>Industrial-1800’s to 1950</a:t>
            </a:r>
          </a:p>
          <a:p>
            <a:pPr lvl="1"/>
            <a:r>
              <a:rPr lang="en-US" dirty="0"/>
              <a:t>Post-Industrial-1950 to present</a:t>
            </a:r>
          </a:p>
          <a:p>
            <a:endParaRPr lang="en-CA" dirty="0"/>
          </a:p>
        </p:txBody>
      </p:sp>
    </p:spTree>
    <p:extLst>
      <p:ext uri="{BB962C8B-B14F-4D97-AF65-F5344CB8AC3E}">
        <p14:creationId xmlns:p14="http://schemas.microsoft.com/office/powerpoint/2010/main" val="2017681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DF9D7-00CA-4E91-BDC4-9309F0F5A89A}"/>
              </a:ext>
            </a:extLst>
          </p:cNvPr>
          <p:cNvSpPr>
            <a:spLocks noGrp="1"/>
          </p:cNvSpPr>
          <p:nvPr>
            <p:ph type="title"/>
          </p:nvPr>
        </p:nvSpPr>
        <p:spPr/>
        <p:txBody>
          <a:bodyPr/>
          <a:lstStyle/>
          <a:p>
            <a:r>
              <a:rPr lang="en-US" dirty="0"/>
              <a:t>Waves of Feminism</a:t>
            </a:r>
            <a:endParaRPr lang="en-CA" dirty="0"/>
          </a:p>
        </p:txBody>
      </p:sp>
      <p:sp>
        <p:nvSpPr>
          <p:cNvPr id="3" name="Content Placeholder 2">
            <a:extLst>
              <a:ext uri="{FF2B5EF4-FFF2-40B4-BE49-F238E27FC236}">
                <a16:creationId xmlns:a16="http://schemas.microsoft.com/office/drawing/2014/main" id="{CB6F0587-8ACF-47F4-BFF4-A371006DCA86}"/>
              </a:ext>
            </a:extLst>
          </p:cNvPr>
          <p:cNvSpPr>
            <a:spLocks noGrp="1"/>
          </p:cNvSpPr>
          <p:nvPr>
            <p:ph idx="1"/>
          </p:nvPr>
        </p:nvSpPr>
        <p:spPr/>
        <p:txBody>
          <a:bodyPr/>
          <a:lstStyle/>
          <a:p>
            <a:r>
              <a:rPr lang="en-US" dirty="0"/>
              <a:t>First Wave: women’s movement of the late 19</a:t>
            </a:r>
            <a:r>
              <a:rPr lang="en-US" baseline="30000" dirty="0"/>
              <a:t>th</a:t>
            </a:r>
            <a:r>
              <a:rPr lang="en-US" dirty="0"/>
              <a:t> and early 20</a:t>
            </a:r>
            <a:r>
              <a:rPr lang="en-US" baseline="30000" dirty="0"/>
              <a:t>th</a:t>
            </a:r>
            <a:r>
              <a:rPr lang="en-US" dirty="0"/>
              <a:t> centuries that focused on the women’s right to vote, own property, and participate in public life.</a:t>
            </a:r>
          </a:p>
          <a:p>
            <a:r>
              <a:rPr lang="en-US" dirty="0"/>
              <a:t>Traditionally men dominated both the public and private sphere’s of society.</a:t>
            </a:r>
          </a:p>
          <a:p>
            <a:r>
              <a:rPr lang="en-US" dirty="0"/>
              <a:t>They have dominated the vast majority of public offices and power positions in almost all social institutions.</a:t>
            </a:r>
          </a:p>
          <a:p>
            <a:endParaRPr lang="en-CA" dirty="0"/>
          </a:p>
        </p:txBody>
      </p:sp>
    </p:spTree>
    <p:extLst>
      <p:ext uri="{BB962C8B-B14F-4D97-AF65-F5344CB8AC3E}">
        <p14:creationId xmlns:p14="http://schemas.microsoft.com/office/powerpoint/2010/main" val="1242599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4BBEB-89B4-4214-A22C-7E996DB2F04F}"/>
              </a:ext>
            </a:extLst>
          </p:cNvPr>
          <p:cNvSpPr>
            <a:spLocks noGrp="1"/>
          </p:cNvSpPr>
          <p:nvPr>
            <p:ph type="title"/>
          </p:nvPr>
        </p:nvSpPr>
        <p:spPr/>
        <p:txBody>
          <a:bodyPr/>
          <a:lstStyle/>
          <a:p>
            <a:r>
              <a:rPr lang="en-US" dirty="0"/>
              <a:t>First Wave in Canada</a:t>
            </a:r>
            <a:endParaRPr lang="en-CA" dirty="0"/>
          </a:p>
        </p:txBody>
      </p:sp>
      <p:sp>
        <p:nvSpPr>
          <p:cNvPr id="3" name="Content Placeholder 2">
            <a:extLst>
              <a:ext uri="{FF2B5EF4-FFF2-40B4-BE49-F238E27FC236}">
                <a16:creationId xmlns:a16="http://schemas.microsoft.com/office/drawing/2014/main" id="{620A01C3-872E-43A7-8BFD-50B7F8A7F0F2}"/>
              </a:ext>
            </a:extLst>
          </p:cNvPr>
          <p:cNvSpPr>
            <a:spLocks noGrp="1"/>
          </p:cNvSpPr>
          <p:nvPr>
            <p:ph idx="1"/>
          </p:nvPr>
        </p:nvSpPr>
        <p:spPr/>
        <p:txBody>
          <a:bodyPr/>
          <a:lstStyle/>
          <a:p>
            <a:r>
              <a:rPr lang="en-US" dirty="0"/>
              <a:t>Based around the idea of “maternal feminism” (the idea that women are natural caregivers and “mothers of the nation” who should participate in public life because of their perceived propensity for decisions that will result in good care of society).</a:t>
            </a:r>
          </a:p>
          <a:p>
            <a:r>
              <a:rPr lang="en-US" dirty="0"/>
              <a:t>As such, women were seen to be a benevolent and civilizing force in society.</a:t>
            </a:r>
          </a:p>
          <a:p>
            <a:r>
              <a:rPr lang="en-US" dirty="0"/>
              <a:t>Religion played  a prominent role in early organization and many women’s groups were extensions of church groups.</a:t>
            </a:r>
          </a:p>
          <a:p>
            <a:endParaRPr lang="en-CA" dirty="0"/>
          </a:p>
        </p:txBody>
      </p:sp>
    </p:spTree>
    <p:extLst>
      <p:ext uri="{BB962C8B-B14F-4D97-AF65-F5344CB8AC3E}">
        <p14:creationId xmlns:p14="http://schemas.microsoft.com/office/powerpoint/2010/main" val="18929549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186BF-A7DA-4F21-A319-7ED4DFA909A2}"/>
              </a:ext>
            </a:extLst>
          </p:cNvPr>
          <p:cNvSpPr>
            <a:spLocks noGrp="1"/>
          </p:cNvSpPr>
          <p:nvPr>
            <p:ph type="title"/>
          </p:nvPr>
        </p:nvSpPr>
        <p:spPr/>
        <p:txBody>
          <a:bodyPr/>
          <a:lstStyle/>
          <a:p>
            <a:r>
              <a:rPr lang="en-US" dirty="0"/>
              <a:t>First Wave in Canada</a:t>
            </a:r>
            <a:endParaRPr lang="en-CA" dirty="0"/>
          </a:p>
        </p:txBody>
      </p:sp>
      <p:pic>
        <p:nvPicPr>
          <p:cNvPr id="4" name="Content Placeholder 3">
            <a:extLst>
              <a:ext uri="{FF2B5EF4-FFF2-40B4-BE49-F238E27FC236}">
                <a16:creationId xmlns:a16="http://schemas.microsoft.com/office/drawing/2014/main" id="{419D3A29-5050-4E9B-9B1D-EF1EA81CC0BF}"/>
              </a:ext>
            </a:extLst>
          </p:cNvPr>
          <p:cNvPicPr>
            <a:picLocks noGrp="1" noChangeAspect="1"/>
          </p:cNvPicPr>
          <p:nvPr>
            <p:ph idx="1"/>
          </p:nvPr>
        </p:nvPicPr>
        <p:blipFill>
          <a:blip r:embed="rId2"/>
          <a:stretch>
            <a:fillRect/>
          </a:stretch>
        </p:blipFill>
        <p:spPr>
          <a:xfrm>
            <a:off x="677334" y="2186781"/>
            <a:ext cx="8452598" cy="4340628"/>
          </a:xfrm>
          <a:prstGeom prst="rect">
            <a:avLst/>
          </a:prstGeom>
        </p:spPr>
      </p:pic>
    </p:spTree>
    <p:extLst>
      <p:ext uri="{BB962C8B-B14F-4D97-AF65-F5344CB8AC3E}">
        <p14:creationId xmlns:p14="http://schemas.microsoft.com/office/powerpoint/2010/main" val="16442817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9A4B6-5FA0-48DF-A2DA-AC4B48043A99}"/>
              </a:ext>
            </a:extLst>
          </p:cNvPr>
          <p:cNvSpPr>
            <a:spLocks noGrp="1"/>
          </p:cNvSpPr>
          <p:nvPr>
            <p:ph type="title"/>
          </p:nvPr>
        </p:nvSpPr>
        <p:spPr/>
        <p:txBody>
          <a:bodyPr/>
          <a:lstStyle/>
          <a:p>
            <a:r>
              <a:rPr lang="en-US" dirty="0"/>
              <a:t>First Wave in Canada</a:t>
            </a:r>
            <a:endParaRPr lang="en-CA" dirty="0"/>
          </a:p>
        </p:txBody>
      </p:sp>
      <p:pic>
        <p:nvPicPr>
          <p:cNvPr id="4" name="Content Placeholder 3">
            <a:extLst>
              <a:ext uri="{FF2B5EF4-FFF2-40B4-BE49-F238E27FC236}">
                <a16:creationId xmlns:a16="http://schemas.microsoft.com/office/drawing/2014/main" id="{E5E8C384-B850-46A5-9161-AB7B11245D8C}"/>
              </a:ext>
            </a:extLst>
          </p:cNvPr>
          <p:cNvPicPr>
            <a:picLocks noGrp="1" noChangeAspect="1"/>
          </p:cNvPicPr>
          <p:nvPr>
            <p:ph idx="1"/>
          </p:nvPr>
        </p:nvPicPr>
        <p:blipFill>
          <a:blip r:embed="rId2"/>
          <a:stretch>
            <a:fillRect/>
          </a:stretch>
        </p:blipFill>
        <p:spPr>
          <a:xfrm>
            <a:off x="677334" y="2458244"/>
            <a:ext cx="8596668" cy="3790156"/>
          </a:xfrm>
          <a:prstGeom prst="rect">
            <a:avLst/>
          </a:prstGeom>
        </p:spPr>
      </p:pic>
    </p:spTree>
    <p:extLst>
      <p:ext uri="{BB962C8B-B14F-4D97-AF65-F5344CB8AC3E}">
        <p14:creationId xmlns:p14="http://schemas.microsoft.com/office/powerpoint/2010/main" val="193166627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293</TotalTime>
  <Words>816</Words>
  <Application>Microsoft Office PowerPoint</Application>
  <PresentationFormat>Widescreen</PresentationFormat>
  <Paragraphs>83</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Trebuchet MS</vt:lpstr>
      <vt:lpstr>Wingdings 3</vt:lpstr>
      <vt:lpstr>Facet</vt:lpstr>
      <vt:lpstr>WGST 100-991: Introduction to Women’s and Gender Studies</vt:lpstr>
      <vt:lpstr>Recap-Feminist Theory</vt:lpstr>
      <vt:lpstr>Recap-Feminist Theory</vt:lpstr>
      <vt:lpstr>Recap: Strands of Feminism</vt:lpstr>
      <vt:lpstr>The Quick and Dirty Social History of Gender Relations</vt:lpstr>
      <vt:lpstr>Waves of Feminism</vt:lpstr>
      <vt:lpstr>First Wave in Canada</vt:lpstr>
      <vt:lpstr>First Wave in Canada</vt:lpstr>
      <vt:lpstr>First Wave in Canada</vt:lpstr>
      <vt:lpstr>First Wave in Canada: The Right to Vote</vt:lpstr>
      <vt:lpstr>First Wave in Canada: Women as “Persons”</vt:lpstr>
      <vt:lpstr>First Wave in Canada: Women as “Persons”</vt:lpstr>
      <vt:lpstr>First Wave in Canada: Women as “Persons”</vt:lpstr>
      <vt:lpstr>First Wave in Canada: Critique</vt:lpstr>
      <vt:lpstr>Second Wave of Feminism</vt:lpstr>
      <vt:lpstr>Second Wave of Feminism</vt:lpstr>
      <vt:lpstr>Second Wave of Feminism: Equal Opportunity</vt:lpstr>
      <vt:lpstr>Second Wave of Feminism: Royal Commission on the Status of Women </vt:lpstr>
      <vt:lpstr>Second Wave of Feminism: Royal Commission on the Status of Women </vt:lpstr>
      <vt:lpstr>Second Wave of Feminism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Walters</dc:creator>
  <cp:lastModifiedBy>Jeff Walters</cp:lastModifiedBy>
  <cp:revision>95</cp:revision>
  <dcterms:created xsi:type="dcterms:W3CDTF">2014-09-18T12:35:00Z</dcterms:created>
  <dcterms:modified xsi:type="dcterms:W3CDTF">2018-10-03T22:21:54Z</dcterms:modified>
</cp:coreProperties>
</file>

<file path=docProps/thumbnail.jpeg>
</file>